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handoutMasterIdLst>
    <p:handoutMasterId r:id="rId17"/>
  </p:handoutMasterIdLst>
  <p:sldIdLst>
    <p:sldId id="256" r:id="rId4"/>
    <p:sldId id="269" r:id="rId5"/>
    <p:sldId id="270" r:id="rId6"/>
    <p:sldId id="278" r:id="rId7"/>
    <p:sldId id="277" r:id="rId8"/>
    <p:sldId id="275" r:id="rId9"/>
    <p:sldId id="279" r:id="rId10"/>
    <p:sldId id="274" r:id="rId11"/>
    <p:sldId id="276" r:id="rId12"/>
    <p:sldId id="280" r:id="rId13"/>
    <p:sldId id="265" r:id="rId14"/>
    <p:sldId id="281" r:id="rId15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D8671-F47A-441C-92C9-AB0143DF7AD0}" v="26" dt="2023-12-04T09:37:41.797"/>
    <p1510:client id="{52A07B61-FD56-4D73-BC0C-913032BADF79}" v="827" dt="2023-10-31T12:59:21.031"/>
    <p1510:client id="{69E6DE83-0DDA-4309-9766-EAA0A9596125}" v="523" dt="2023-12-04T16:30:29.687"/>
    <p1510:client id="{BC58566A-5181-4366-A32C-51B5AAEB4127}" v="2376" dt="2023-12-04T15:40:00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 autoAdjust="0"/>
    <p:restoredTop sz="94632" autoAdjust="0"/>
  </p:normalViewPr>
  <p:slideViewPr>
    <p:cSldViewPr snapToGrid="0">
      <p:cViewPr varScale="1">
        <p:scale>
          <a:sx n="168" d="100"/>
          <a:sy n="168" d="100"/>
        </p:scale>
        <p:origin x="662" y="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 i="0" u="none"/>
            </a:lvl1pPr>
          </a:lstStyle>
          <a:p>
            <a:endParaRPr lang="de-DE" sz="3200" b="0" u="sng" strike="noStrike" spc="-1" dirty="0"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3631D-7601-2F8A-823D-EEB48F2EF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8352B7-3598-1321-262F-DDAB91063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E9CA46-F999-726A-78BD-A1C8FC8D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ADEF4F-4190-147B-9A61-2AE46F16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BEFD4C-B032-7E78-2807-60D404E3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349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755D9-5C41-A58B-DB23-04796556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D6305-1C55-E4D6-7573-D880206E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B2606-E8CA-6083-6A68-66078064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EE4B3F-D17E-CF5F-FF50-DF7EE226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7BE378-6DD0-F1BA-BC78-589D1029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744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FBDFE-AE4C-5D30-B99B-EF58A8B8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B8D3DF-34FA-F1B0-8561-4680D714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481E14-152D-A354-A0F3-97D0BD52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E78D00-642F-564A-188E-F1C5A7E4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7D7397-30E5-1FE4-D67B-D458BFDB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069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6414B-FF50-6BD7-B932-1BB5BF57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D559C-F82D-8CF2-6631-D4E44D9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DD1483-4B6B-5855-D922-9C7447341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8AC09D-41F3-8C1A-C408-6DA640FCA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C9515A-5942-6504-A43B-C439ED08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3C6701-58F8-ADE1-7E06-0D510F64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462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84AEC-8995-E73A-0637-DA2D27BB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06B7EC-80C6-40CC-9307-AF36CE2A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A9E23-2C85-00CB-F6B2-F07885BDD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852EE9-C20C-3632-A8D4-DE2FD984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40AD0-3DC3-DF85-3079-0321E8E16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346D60-F24B-8749-4947-6A24DD2F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769F07-E74A-E527-6FAB-B0400F8A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13D3657-11C8-04A8-8980-B21D29A1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05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8B7BA-99B1-8AF0-7471-1F5C0786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C74129-F0C0-53DC-FBB3-669F8D9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2E85D9-B759-4585-157D-628299CA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4B6B57-E677-BDBE-145C-B77A1301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053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9DB78F-176B-6FAA-3009-741B45F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9AEF-B815-2347-F40C-365B616A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710E6C-C514-D28B-896C-E7F563C7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309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03E46-52CE-7959-D681-323C98FC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A22391-BA3D-B2BA-98A2-634FF40E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1817F-A4FA-221F-EC15-2759AFF48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65A2A-A6F1-BB6D-180F-A1C21D7B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104151-43D7-E7EE-145A-0A853953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5E02A-C761-B209-628B-B0BAE68C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507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EB8E7-4620-8539-8FED-36DFF6B0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94696-3C0C-05CA-3A9E-A650D234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B141D8-F922-2EDB-7AC2-86DB767C3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DD5CD15-2D8C-A20E-AB29-502DB282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A3619E-5630-6A80-0C87-C4B83F68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2502F2-40E4-2EA4-37CA-86A27E5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79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52F43-55F1-031C-8ED8-9ED2F850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C5825B-D601-1708-F68E-6B2B89EF2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E3379-67EE-C9C2-96CB-83322F22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280564-0F5A-82B8-56FD-175E9E3A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9718B3-8CA3-1C6C-36F0-BA93198C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918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1870C9-7434-D634-A07C-CAC516EF0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AADCD9-4F59-DE84-2DC9-A7C889D5B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238E02-7315-72BE-59B0-2730FCEE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FAA3FE-2ED0-7828-CCE8-560C70C4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BF3D-8A8D-34C5-0A05-FD0F59A6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16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45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8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ftr" idx="2"/>
          </p:nvPr>
        </p:nvSpPr>
        <p:spPr>
          <a:xfrm>
            <a:off x="360000" y="4743720"/>
            <a:ext cx="4680000" cy="3999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latin typeface="Times New Roman"/>
              </a:rPr>
              <a:t>https://github.com/ManuelLerchner/fpv-tutorial-SS23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 dirty="0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 dirty="0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 dirty="0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 dirty="0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Siebte Gliederungsebene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7200000" y="4743360"/>
            <a:ext cx="1944000" cy="400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fld id="{77081947-053D-4D55-84BD-885279A48E69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 dirty="0">
              <a:latin typeface="Times New Roman"/>
            </a:endParaRPr>
          </a:p>
        </p:txBody>
      </p:sp>
      <p:sp>
        <p:nvSpPr>
          <p:cNvPr id="3" name="Titelplatzhalter 2">
            <a:extLst>
              <a:ext uri="{FF2B5EF4-FFF2-40B4-BE49-F238E27FC236}">
                <a16:creationId xmlns:a16="http://schemas.microsoft.com/office/drawing/2014/main" id="{D9CDA637-8994-652A-1141-E0F6B315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9646"/>
            <a:ext cx="8820000" cy="560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u="sng" kern="1200">
          <a:solidFill>
            <a:schemeClr val="tx1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058F363-1327-61B9-409D-79E61464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F71AB-F002-19B5-89F8-6891F73F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82B19-1DE4-E2BA-15A2-D2FDB2843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52258-6D71-8F12-3208-D21F709D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B2BB4-4772-E25B-BA2C-EF4831613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fer.com/en/gifs/collisions" TargetMode="External"/><Relationship Id="rId2" Type="http://schemas.openxmlformats.org/officeDocument/2006/relationships/hyperlink" Target="https://www.amazon.de/Digital-Multiport-Schnellladeanschluss-2016-2022-2018-2022-Wei%C3%9F/dp/B0BPJQYVQ3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000" b="0" strike="noStrike" spc="-1" dirty="0" err="1">
                <a:solidFill>
                  <a:srgbClr val="005293"/>
                </a:solidFill>
                <a:latin typeface="Arial"/>
              </a:rPr>
              <a:t>MolSim</a:t>
            </a:r>
            <a:r>
              <a:rPr lang="de-DE" sz="4000" b="0" strike="noStrike" spc="-1" dirty="0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/>
            <a:r>
              <a:rPr lang="de-DE" sz="2800" spc="-1" dirty="0">
                <a:solidFill>
                  <a:srgbClr val="005293"/>
                </a:solidFill>
                <a:ea typeface="+mn-lt"/>
                <a:cs typeface="+mn-lt"/>
              </a:rPr>
              <a:t>XML, </a:t>
            </a:r>
            <a:r>
              <a:rPr lang="de-DE" sz="2800" spc="-1" dirty="0" err="1">
                <a:solidFill>
                  <a:srgbClr val="005293"/>
                </a:solidFill>
                <a:ea typeface="+mn-lt"/>
                <a:cs typeface="+mn-lt"/>
              </a:rPr>
              <a:t>Linked-cell</a:t>
            </a:r>
            <a:r>
              <a:rPr lang="de-DE" sz="2800" spc="-1" dirty="0">
                <a:solidFill>
                  <a:srgbClr val="005293"/>
                </a:solidFill>
                <a:ea typeface="+mn-lt"/>
                <a:cs typeface="+mn-lt"/>
              </a:rPr>
              <a:t> </a:t>
            </a:r>
            <a:r>
              <a:rPr lang="de-DE" sz="2800" spc="-1" dirty="0" err="1">
                <a:solidFill>
                  <a:srgbClr val="005293"/>
                </a:solidFill>
                <a:ea typeface="+mn-lt"/>
                <a:cs typeface="+mn-lt"/>
              </a:rPr>
              <a:t>algorithm</a:t>
            </a:r>
            <a:r>
              <a:rPr lang="de-DE" sz="2800" spc="-1" dirty="0">
                <a:solidFill>
                  <a:srgbClr val="005293"/>
                </a:solidFill>
                <a:ea typeface="+mn-lt"/>
                <a:cs typeface="+mn-lt"/>
              </a:rPr>
              <a:t> and</a:t>
            </a:r>
            <a:endParaRPr lang="de-DE" dirty="0"/>
          </a:p>
          <a:p>
            <a:pPr algn="ctr">
              <a:lnSpc>
                <a:spcPct val="114999"/>
              </a:lnSpc>
              <a:spcBef>
                <a:spcPts val="1984"/>
              </a:spcBef>
              <a:spcAft>
                <a:spcPts val="567"/>
              </a:spcAft>
            </a:pPr>
            <a:r>
              <a:rPr lang="de-DE" sz="2800" spc="-1" dirty="0">
                <a:solidFill>
                  <a:srgbClr val="005293"/>
                </a:solidFill>
                <a:ea typeface="+mn-lt"/>
                <a:cs typeface="+mn-lt"/>
              </a:rPr>
              <a:t>“</a:t>
            </a:r>
            <a:r>
              <a:rPr lang="de-DE" sz="2800" spc="-1" dirty="0" err="1">
                <a:solidFill>
                  <a:srgbClr val="005293"/>
                </a:solidFill>
                <a:ea typeface="+mn-lt"/>
                <a:cs typeface="+mn-lt"/>
              </a:rPr>
              <a:t>falling</a:t>
            </a:r>
            <a:r>
              <a:rPr lang="de-DE" sz="2800" spc="-1" dirty="0">
                <a:solidFill>
                  <a:srgbClr val="005293"/>
                </a:solidFill>
                <a:ea typeface="+mn-lt"/>
                <a:cs typeface="+mn-lt"/>
              </a:rPr>
              <a:t> </a:t>
            </a:r>
            <a:r>
              <a:rPr lang="de-DE" sz="2800" spc="-1" dirty="0" err="1">
                <a:solidFill>
                  <a:srgbClr val="005293"/>
                </a:solidFill>
                <a:ea typeface="+mn-lt"/>
                <a:cs typeface="+mn-lt"/>
              </a:rPr>
              <a:t>drop</a:t>
            </a:r>
            <a:r>
              <a:rPr lang="de-DE" sz="2800" spc="-1" dirty="0">
                <a:solidFill>
                  <a:srgbClr val="005293"/>
                </a:solidFill>
                <a:ea typeface="+mn-lt"/>
                <a:cs typeface="+mn-lt"/>
              </a:rPr>
              <a:t> - Wall”</a:t>
            </a:r>
            <a:endParaRPr lang="de-DE" dirty="0"/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1600" spc="-1" dirty="0">
                <a:latin typeface="Arial"/>
              </a:rPr>
              <a:t>05.12.2023</a:t>
            </a:r>
            <a:endParaRPr lang="de-DE" sz="1600" b="0" strike="noStrike" spc="-1" dirty="0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de-DE" sz="2000" b="0" strike="noStrike" spc="-1" dirty="0">
                <a:solidFill>
                  <a:srgbClr val="005293"/>
                </a:solidFill>
                <a:latin typeface="Arial"/>
              </a:rPr>
              <a:t>Sheet </a:t>
            </a:r>
            <a:r>
              <a:rPr lang="de-DE" sz="2000" spc="-1" dirty="0">
                <a:solidFill>
                  <a:srgbClr val="005293"/>
                </a:solidFill>
                <a:latin typeface="Arial"/>
              </a:rPr>
              <a:t>3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299233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de-DE" sz="1600" b="1" strike="noStrike" spc="-1" dirty="0">
                <a:latin typeface="Arial"/>
              </a:rPr>
              <a:t>Group C </a:t>
            </a:r>
            <a:r>
              <a:rPr lang="de-DE" sz="1600" b="0" strike="noStrike" spc="-1" dirty="0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Simulation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a </a:t>
            </a:r>
            <a:r>
              <a:rPr lang="de-DE" dirty="0" err="1">
                <a:latin typeface="Arial"/>
                <a:cs typeface="Arial"/>
              </a:rPr>
              <a:t>falling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drop</a:t>
            </a:r>
            <a:r>
              <a:rPr lang="de-DE" dirty="0">
                <a:latin typeface="Arial"/>
                <a:cs typeface="Arial"/>
              </a:rPr>
              <a:t> - Wall</a:t>
            </a:r>
            <a:endParaRPr lang="de-DE" u="none" dirty="0">
              <a:latin typeface="Arial"/>
              <a:cs typeface="Arial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81FCD1-A6D7-8D98-6B7A-85632059B94A}"/>
              </a:ext>
            </a:extLst>
          </p:cNvPr>
          <p:cNvSpPr txBox="1"/>
          <p:nvPr/>
        </p:nvSpPr>
        <p:spPr>
          <a:xfrm>
            <a:off x="60384" y="1013341"/>
            <a:ext cx="5793081" cy="3780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/>
              <a:t>Expectations: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Forces only between particles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/>
              </a:rPr>
              <a:t>⇒ should look like a water drop in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Observation: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Snowball contracts and then scatters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Macro scale(looking at ball as one object):</a:t>
            </a:r>
          </a:p>
          <a:p>
            <a:pPr>
              <a:lnSpc>
                <a:spcPct val="150000"/>
              </a:lnSpc>
            </a:pPr>
            <a:r>
              <a:rPr lang="en-US" u="sng" dirty="0">
                <a:solidFill>
                  <a:schemeClr val="bg2"/>
                </a:solidFill>
                <a:cs typeface="Arial"/>
              </a:rPr>
              <a:t>Kinetic</a:t>
            </a:r>
            <a:r>
              <a:rPr lang="en-US" dirty="0">
                <a:cs typeface="Arial"/>
              </a:rPr>
              <a:t> energy ⇒ </a:t>
            </a:r>
            <a:r>
              <a:rPr lang="en-US" u="sng" dirty="0">
                <a:solidFill>
                  <a:srgbClr val="C00000"/>
                </a:solidFill>
                <a:cs typeface="Arial"/>
              </a:rPr>
              <a:t>Deformation</a:t>
            </a:r>
            <a:r>
              <a:rPr lang="en-US" dirty="0">
                <a:cs typeface="Arial"/>
              </a:rPr>
              <a:t> energy ⇒ </a:t>
            </a:r>
            <a:r>
              <a:rPr lang="en-US" u="sng" dirty="0">
                <a:solidFill>
                  <a:schemeClr val="bg2"/>
                </a:solidFill>
                <a:cs typeface="Arial"/>
              </a:rPr>
              <a:t>Kinetic</a:t>
            </a:r>
            <a:r>
              <a:rPr lang="en-US" dirty="0">
                <a:solidFill>
                  <a:schemeClr val="bg2"/>
                </a:solidFill>
                <a:cs typeface="Arial"/>
              </a:rPr>
              <a:t> </a:t>
            </a:r>
            <a:r>
              <a:rPr lang="en-US" dirty="0">
                <a:cs typeface="Arial"/>
              </a:rPr>
              <a:t>energy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Deformation becomes an </a:t>
            </a:r>
            <a:r>
              <a:rPr lang="en-US" u="sng" dirty="0"/>
              <a:t>emergent </a:t>
            </a:r>
            <a:r>
              <a:rPr lang="en-US" dirty="0"/>
              <a:t>phenomenon</a:t>
            </a:r>
          </a:p>
        </p:txBody>
      </p:sp>
      <p:pic>
        <p:nvPicPr>
          <p:cNvPr id="6" name="Grafik 5" descr="Ein Bild, das Ball, Golf, Sportausrüstung, Golfball enthält.&#10;&#10;Beschreibung automatisch generiert.">
            <a:extLst>
              <a:ext uri="{FF2B5EF4-FFF2-40B4-BE49-F238E27FC236}">
                <a16:creationId xmlns:a16="http://schemas.microsoft.com/office/drawing/2014/main" id="{099CDD24-508D-B44F-893A-D963DEFE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519" y="1174123"/>
            <a:ext cx="2250557" cy="19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9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latin typeface="Arial"/>
                <a:cs typeface="Arial"/>
              </a:rPr>
              <a:t>Summary </a:t>
            </a:r>
            <a:r>
              <a:rPr lang="de-DE" sz="3200" err="1">
                <a:latin typeface="Arial"/>
                <a:cs typeface="Arial"/>
              </a:rPr>
              <a:t>of</a:t>
            </a:r>
            <a:r>
              <a:rPr lang="de-DE" sz="3200" dirty="0">
                <a:latin typeface="Arial"/>
                <a:cs typeface="Arial"/>
              </a:rPr>
              <a:t> cool </a:t>
            </a:r>
            <a:r>
              <a:rPr lang="de-DE" sz="3200" err="1">
                <a:latin typeface="Arial"/>
                <a:cs typeface="Arial"/>
              </a:rPr>
              <a:t>thin</a:t>
            </a:r>
            <a:r>
              <a:rPr lang="de-DE" err="1">
                <a:latin typeface="Arial"/>
                <a:cs typeface="Arial"/>
              </a:rPr>
              <a:t>gs</a:t>
            </a:r>
            <a:endParaRPr lang="de-DE" err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C7EFB4-79EF-F309-3F30-A8F8206F9E87}"/>
              </a:ext>
            </a:extLst>
          </p:cNvPr>
          <p:cNvSpPr txBox="1"/>
          <p:nvPr/>
        </p:nvSpPr>
        <p:spPr>
          <a:xfrm>
            <a:off x="405366" y="1501848"/>
            <a:ext cx="6040621" cy="25340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err="1">
                <a:cs typeface="Arial"/>
              </a:rPr>
              <a:t>We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enabled</a:t>
            </a:r>
            <a:r>
              <a:rPr lang="de-DE" dirty="0">
                <a:cs typeface="Arial"/>
              </a:rPr>
              <a:t> XML-Input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err="1">
                <a:cs typeface="Arial"/>
              </a:rPr>
              <a:t>We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accelerated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our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simulation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with</a:t>
            </a:r>
            <a:r>
              <a:rPr lang="de-DE" dirty="0">
                <a:cs typeface="Arial"/>
              </a:rPr>
              <a:t> a </a:t>
            </a:r>
            <a:r>
              <a:rPr lang="de-DE" err="1">
                <a:cs typeface="Arial"/>
              </a:rPr>
              <a:t>new</a:t>
            </a:r>
            <a:r>
              <a:rPr lang="de-DE" dirty="0">
                <a:cs typeface="Arial"/>
              </a:rPr>
              <a:t> </a:t>
            </a:r>
            <a:r>
              <a:rPr lang="de-DE" err="1">
                <a:cs typeface="Arial"/>
              </a:rPr>
              <a:t>container</a:t>
            </a:r>
            <a:endParaRPr lang="de-DE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We drew a pretty performance plot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We implemented boundaries and simulated balls bouncing in an aquarium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We made a pretty video of a snowball thrown at a wall</a:t>
            </a:r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C7EFB4-79EF-F309-3F30-A8F8206F9E87}"/>
              </a:ext>
            </a:extLst>
          </p:cNvPr>
          <p:cNvSpPr txBox="1"/>
          <p:nvPr/>
        </p:nvSpPr>
        <p:spPr>
          <a:xfrm>
            <a:off x="544918" y="1355650"/>
            <a:ext cx="81804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Adapter </a:t>
            </a:r>
            <a:r>
              <a:rPr lang="de-DE" dirty="0" err="1"/>
              <a:t>picture</a:t>
            </a:r>
            <a:r>
              <a:rPr lang="de-DE" dirty="0"/>
              <a:t>: </a:t>
            </a:r>
            <a:r>
              <a:rPr lang="de-DE" dirty="0">
                <a:ea typeface="+mn-lt"/>
                <a:cs typeface="+mn-lt"/>
                <a:hlinkClick r:id="rId2"/>
              </a:rPr>
              <a:t>https://www.amazon.de/Digital-Multiport-Schnellladeanschluss-2016-2022-2018-2022-Wei%C3%9F/dp/B0BPJQYVQ3</a:t>
            </a:r>
            <a:endParaRPr lang="de-DE"/>
          </a:p>
          <a:p>
            <a:r>
              <a:rPr lang="de-DE" dirty="0">
                <a:cs typeface="Arial"/>
              </a:rPr>
              <a:t>Golf ball </a:t>
            </a:r>
            <a:r>
              <a:rPr lang="de-DE" dirty="0" err="1">
                <a:cs typeface="Arial"/>
              </a:rPr>
              <a:t>collision</a:t>
            </a:r>
            <a:r>
              <a:rPr lang="de-DE" dirty="0">
                <a:cs typeface="Arial"/>
              </a:rPr>
              <a:t>: </a:t>
            </a:r>
            <a:r>
              <a:rPr lang="de-DE" dirty="0">
                <a:ea typeface="+mn-lt"/>
                <a:cs typeface="+mn-lt"/>
                <a:hlinkClick r:id="rId3"/>
              </a:rPr>
              <a:t>https://gifer.com/en/gifs/collisions</a:t>
            </a:r>
            <a:r>
              <a:rPr lang="de-DE" dirty="0">
                <a:ea typeface="+mn-lt"/>
                <a:cs typeface="+mn-lt"/>
              </a:rPr>
              <a:t> </a:t>
            </a:r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19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XML- Input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5529719" cy="29495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Create a xml-schema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⇒ We oriented ourselves on our own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⇒ e.g. element for a particle container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⇒ Less complex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Use of adapter pattern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⇒ </a:t>
            </a:r>
            <a:r>
              <a:rPr lang="en-US" dirty="0"/>
              <a:t>e.g. XSD-Cuboid to Cuboid-Spawner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 descr="USB C Digital AV Multiport Adapter mit HDMI 4K 60Hz Ausgang &amp; USB 3.0 Port &amp;">
            <a:extLst>
              <a:ext uri="{FF2B5EF4-FFF2-40B4-BE49-F238E27FC236}">
                <a16:creationId xmlns:a16="http://schemas.microsoft.com/office/drawing/2014/main" id="{956BC3E5-002F-2691-9A11-69B73A47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644" y="858235"/>
            <a:ext cx="2603648" cy="23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Linked-Cells-Algorithm</a:t>
            </a:r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5808000" cy="33650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Implementation </a:t>
            </a:r>
            <a:r>
              <a:rPr lang="en-US" b="1" dirty="0">
                <a:cs typeface="Arial"/>
              </a:rPr>
              <a:t>&amp; Optimizations</a:t>
            </a:r>
            <a:r>
              <a:rPr lang="en-US" b="1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Essentially a list of cells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Additional data structure for optimization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/>
              </a:rPr>
              <a:t>⇒ lists for: occupied-, halo-, neighbor-...cells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Utilize Newtons 3rd law on particle and cell level</a:t>
            </a:r>
          </a:p>
          <a:p>
            <a:pPr lvl="2">
              <a:lnSpc>
                <a:spcPct val="150000"/>
              </a:lnSpc>
            </a:pPr>
            <a:endParaRPr lang="en-US" dirty="0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</p:txBody>
      </p:sp>
      <p:sp>
        <p:nvSpPr>
          <p:cNvPr id="3" name="Flussdiagramm: Prozess 2">
            <a:extLst>
              <a:ext uri="{FF2B5EF4-FFF2-40B4-BE49-F238E27FC236}">
                <a16:creationId xmlns:a16="http://schemas.microsoft.com/office/drawing/2014/main" id="{160F1221-91DA-E394-D979-F7A331D667FF}"/>
              </a:ext>
            </a:extLst>
          </p:cNvPr>
          <p:cNvSpPr/>
          <p:nvPr/>
        </p:nvSpPr>
        <p:spPr>
          <a:xfrm>
            <a:off x="6173529" y="1594883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3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lussdiagramm: Prozess 4">
            <a:extLst>
              <a:ext uri="{FF2B5EF4-FFF2-40B4-BE49-F238E27FC236}">
                <a16:creationId xmlns:a16="http://schemas.microsoft.com/office/drawing/2014/main" id="{507F3D5C-6590-B5C8-B58B-27170CF7DA32}"/>
              </a:ext>
            </a:extLst>
          </p:cNvPr>
          <p:cNvSpPr/>
          <p:nvPr/>
        </p:nvSpPr>
        <p:spPr>
          <a:xfrm>
            <a:off x="6173528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C57921EA-B49C-8183-AE2C-744217804744}"/>
              </a:ext>
            </a:extLst>
          </p:cNvPr>
          <p:cNvSpPr/>
          <p:nvPr/>
        </p:nvSpPr>
        <p:spPr>
          <a:xfrm>
            <a:off x="6173528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" name="Flussdiagramm: Prozess 6">
            <a:extLst>
              <a:ext uri="{FF2B5EF4-FFF2-40B4-BE49-F238E27FC236}">
                <a16:creationId xmlns:a16="http://schemas.microsoft.com/office/drawing/2014/main" id="{88A12682-7681-C139-C7D9-B28A11163206}"/>
              </a:ext>
            </a:extLst>
          </p:cNvPr>
          <p:cNvSpPr/>
          <p:nvPr/>
        </p:nvSpPr>
        <p:spPr>
          <a:xfrm>
            <a:off x="7163686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" name="Flussdiagramm: Prozess 7">
            <a:extLst>
              <a:ext uri="{FF2B5EF4-FFF2-40B4-BE49-F238E27FC236}">
                <a16:creationId xmlns:a16="http://schemas.microsoft.com/office/drawing/2014/main" id="{B6439B5B-4127-C201-1F78-D1B8B2CA4AF7}"/>
              </a:ext>
            </a:extLst>
          </p:cNvPr>
          <p:cNvSpPr/>
          <p:nvPr/>
        </p:nvSpPr>
        <p:spPr>
          <a:xfrm>
            <a:off x="7163685" y="1594882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30E221A8-0ED4-BAA3-78B9-280AD1CCC586}"/>
              </a:ext>
            </a:extLst>
          </p:cNvPr>
          <p:cNvSpPr/>
          <p:nvPr/>
        </p:nvSpPr>
        <p:spPr>
          <a:xfrm>
            <a:off x="7163685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0" name="Flussdiagramm: Prozess 9">
            <a:extLst>
              <a:ext uri="{FF2B5EF4-FFF2-40B4-BE49-F238E27FC236}">
                <a16:creationId xmlns:a16="http://schemas.microsoft.com/office/drawing/2014/main" id="{D6CE6781-0205-7939-09CE-00BFE4D27FEE}"/>
              </a:ext>
            </a:extLst>
          </p:cNvPr>
          <p:cNvSpPr/>
          <p:nvPr/>
        </p:nvSpPr>
        <p:spPr>
          <a:xfrm>
            <a:off x="8153842" y="1594883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DDB8654A-6483-632A-6BBD-F6DD1396EE9A}"/>
              </a:ext>
            </a:extLst>
          </p:cNvPr>
          <p:cNvSpPr/>
          <p:nvPr/>
        </p:nvSpPr>
        <p:spPr>
          <a:xfrm>
            <a:off x="8153842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" name="Flussdiagramm: Prozess 11">
            <a:extLst>
              <a:ext uri="{FF2B5EF4-FFF2-40B4-BE49-F238E27FC236}">
                <a16:creationId xmlns:a16="http://schemas.microsoft.com/office/drawing/2014/main" id="{3B6B19D3-39D6-38B7-91BB-B589F30F97BA}"/>
              </a:ext>
            </a:extLst>
          </p:cNvPr>
          <p:cNvSpPr/>
          <p:nvPr/>
        </p:nvSpPr>
        <p:spPr>
          <a:xfrm>
            <a:off x="8153842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Pfeil: nach links und rechts 20">
            <a:extLst>
              <a:ext uri="{FF2B5EF4-FFF2-40B4-BE49-F238E27FC236}">
                <a16:creationId xmlns:a16="http://schemas.microsoft.com/office/drawing/2014/main" id="{F38393D0-FB7E-D010-2B41-259471C5383C}"/>
              </a:ext>
            </a:extLst>
          </p:cNvPr>
          <p:cNvSpPr/>
          <p:nvPr/>
        </p:nvSpPr>
        <p:spPr>
          <a:xfrm rot="-2700000">
            <a:off x="6755734" y="2640217"/>
            <a:ext cx="578144" cy="13955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7AB6DD37-A1A0-FEA5-AB36-602D36FF679A}"/>
              </a:ext>
            </a:extLst>
          </p:cNvPr>
          <p:cNvSpPr/>
          <p:nvPr/>
        </p:nvSpPr>
        <p:spPr>
          <a:xfrm rot="5400000">
            <a:off x="6333018" y="2624910"/>
            <a:ext cx="405366" cy="18607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links und rechts 22">
            <a:extLst>
              <a:ext uri="{FF2B5EF4-FFF2-40B4-BE49-F238E27FC236}">
                <a16:creationId xmlns:a16="http://schemas.microsoft.com/office/drawing/2014/main" id="{23C4CED3-7B3F-5315-ECEC-7E2A3D8A9D6E}"/>
              </a:ext>
            </a:extLst>
          </p:cNvPr>
          <p:cNvSpPr/>
          <p:nvPr/>
        </p:nvSpPr>
        <p:spPr>
          <a:xfrm rot="10800000">
            <a:off x="6818128" y="2950531"/>
            <a:ext cx="405366" cy="18607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Linked-Cells-Algorithm</a:t>
            </a:r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5808000" cy="33650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Implementation &amp; Optimizations: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Essentially a list of cells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Additional data structure for optimization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/>
              </a:rPr>
              <a:t>⇒ lists for: occupied-, halo-, neighbor-...cells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Utilize Newtons 3rd law on particle and cell level</a:t>
            </a:r>
          </a:p>
          <a:p>
            <a:pPr lvl="2">
              <a:lnSpc>
                <a:spcPct val="150000"/>
              </a:lnSpc>
            </a:pPr>
            <a:endParaRPr lang="en-US" dirty="0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</p:txBody>
      </p:sp>
      <p:sp>
        <p:nvSpPr>
          <p:cNvPr id="3" name="Flussdiagramm: Prozess 2">
            <a:extLst>
              <a:ext uri="{FF2B5EF4-FFF2-40B4-BE49-F238E27FC236}">
                <a16:creationId xmlns:a16="http://schemas.microsoft.com/office/drawing/2014/main" id="{160F1221-91DA-E394-D979-F7A331D667FF}"/>
              </a:ext>
            </a:extLst>
          </p:cNvPr>
          <p:cNvSpPr/>
          <p:nvPr/>
        </p:nvSpPr>
        <p:spPr>
          <a:xfrm>
            <a:off x="6173529" y="1594883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3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lussdiagramm: Prozess 4">
            <a:extLst>
              <a:ext uri="{FF2B5EF4-FFF2-40B4-BE49-F238E27FC236}">
                <a16:creationId xmlns:a16="http://schemas.microsoft.com/office/drawing/2014/main" id="{507F3D5C-6590-B5C8-B58B-27170CF7DA32}"/>
              </a:ext>
            </a:extLst>
          </p:cNvPr>
          <p:cNvSpPr/>
          <p:nvPr/>
        </p:nvSpPr>
        <p:spPr>
          <a:xfrm>
            <a:off x="6173528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C57921EA-B49C-8183-AE2C-744217804744}"/>
              </a:ext>
            </a:extLst>
          </p:cNvPr>
          <p:cNvSpPr/>
          <p:nvPr/>
        </p:nvSpPr>
        <p:spPr>
          <a:xfrm>
            <a:off x="6173528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" name="Flussdiagramm: Prozess 6">
            <a:extLst>
              <a:ext uri="{FF2B5EF4-FFF2-40B4-BE49-F238E27FC236}">
                <a16:creationId xmlns:a16="http://schemas.microsoft.com/office/drawing/2014/main" id="{88A12682-7681-C139-C7D9-B28A11163206}"/>
              </a:ext>
            </a:extLst>
          </p:cNvPr>
          <p:cNvSpPr/>
          <p:nvPr/>
        </p:nvSpPr>
        <p:spPr>
          <a:xfrm>
            <a:off x="7163686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" name="Flussdiagramm: Prozess 7">
            <a:extLst>
              <a:ext uri="{FF2B5EF4-FFF2-40B4-BE49-F238E27FC236}">
                <a16:creationId xmlns:a16="http://schemas.microsoft.com/office/drawing/2014/main" id="{B6439B5B-4127-C201-1F78-D1B8B2CA4AF7}"/>
              </a:ext>
            </a:extLst>
          </p:cNvPr>
          <p:cNvSpPr/>
          <p:nvPr/>
        </p:nvSpPr>
        <p:spPr>
          <a:xfrm>
            <a:off x="7163685" y="1594882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30E221A8-0ED4-BAA3-78B9-280AD1CCC586}"/>
              </a:ext>
            </a:extLst>
          </p:cNvPr>
          <p:cNvSpPr/>
          <p:nvPr/>
        </p:nvSpPr>
        <p:spPr>
          <a:xfrm>
            <a:off x="7163685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0" name="Flussdiagramm: Prozess 9">
            <a:extLst>
              <a:ext uri="{FF2B5EF4-FFF2-40B4-BE49-F238E27FC236}">
                <a16:creationId xmlns:a16="http://schemas.microsoft.com/office/drawing/2014/main" id="{D6CE6781-0205-7939-09CE-00BFE4D27FEE}"/>
              </a:ext>
            </a:extLst>
          </p:cNvPr>
          <p:cNvSpPr/>
          <p:nvPr/>
        </p:nvSpPr>
        <p:spPr>
          <a:xfrm>
            <a:off x="8153842" y="1594883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DDB8654A-6483-632A-6BBD-F6DD1396EE9A}"/>
              </a:ext>
            </a:extLst>
          </p:cNvPr>
          <p:cNvSpPr/>
          <p:nvPr/>
        </p:nvSpPr>
        <p:spPr>
          <a:xfrm>
            <a:off x="8153842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" name="Flussdiagramm: Prozess 11">
            <a:extLst>
              <a:ext uri="{FF2B5EF4-FFF2-40B4-BE49-F238E27FC236}">
                <a16:creationId xmlns:a16="http://schemas.microsoft.com/office/drawing/2014/main" id="{3B6B19D3-39D6-38B7-91BB-B589F30F97BA}"/>
              </a:ext>
            </a:extLst>
          </p:cNvPr>
          <p:cNvSpPr/>
          <p:nvPr/>
        </p:nvSpPr>
        <p:spPr>
          <a:xfrm>
            <a:off x="8153842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Pfeil: nach links und rechts 20">
            <a:extLst>
              <a:ext uri="{FF2B5EF4-FFF2-40B4-BE49-F238E27FC236}">
                <a16:creationId xmlns:a16="http://schemas.microsoft.com/office/drawing/2014/main" id="{F38393D0-FB7E-D010-2B41-259471C5383C}"/>
              </a:ext>
            </a:extLst>
          </p:cNvPr>
          <p:cNvSpPr/>
          <p:nvPr/>
        </p:nvSpPr>
        <p:spPr>
          <a:xfrm rot="18900000">
            <a:off x="7719309" y="2666799"/>
            <a:ext cx="578144" cy="13955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7AB6DD37-A1A0-FEA5-AB36-602D36FF679A}"/>
              </a:ext>
            </a:extLst>
          </p:cNvPr>
          <p:cNvSpPr/>
          <p:nvPr/>
        </p:nvSpPr>
        <p:spPr>
          <a:xfrm rot="5400000">
            <a:off x="7329820" y="2624910"/>
            <a:ext cx="405366" cy="18607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links und rechts 22">
            <a:extLst>
              <a:ext uri="{FF2B5EF4-FFF2-40B4-BE49-F238E27FC236}">
                <a16:creationId xmlns:a16="http://schemas.microsoft.com/office/drawing/2014/main" id="{23C4CED3-7B3F-5315-ECEC-7E2A3D8A9D6E}"/>
              </a:ext>
            </a:extLst>
          </p:cNvPr>
          <p:cNvSpPr/>
          <p:nvPr/>
        </p:nvSpPr>
        <p:spPr>
          <a:xfrm rot="10800000">
            <a:off x="6745031" y="2950532"/>
            <a:ext cx="571499" cy="179424"/>
          </a:xfrm>
          <a:prstGeom prst="leftRightArrow">
            <a:avLst/>
          </a:prstGeom>
          <a:solidFill>
            <a:srgbClr val="FF0000">
              <a:alpha val="31000"/>
            </a:srgb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und rechts 3">
            <a:extLst>
              <a:ext uri="{FF2B5EF4-FFF2-40B4-BE49-F238E27FC236}">
                <a16:creationId xmlns:a16="http://schemas.microsoft.com/office/drawing/2014/main" id="{ABEE900B-AAAB-04E2-88F9-77BB03548FC9}"/>
              </a:ext>
            </a:extLst>
          </p:cNvPr>
          <p:cNvSpPr/>
          <p:nvPr/>
        </p:nvSpPr>
        <p:spPr>
          <a:xfrm rot="2700000">
            <a:off x="6775669" y="2666798"/>
            <a:ext cx="578144" cy="13955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D44814B9-6A4A-4C54-C895-94D030DB572A}"/>
              </a:ext>
            </a:extLst>
          </p:cNvPr>
          <p:cNvSpPr/>
          <p:nvPr/>
        </p:nvSpPr>
        <p:spPr>
          <a:xfrm rot="10800000">
            <a:off x="7808285" y="2950531"/>
            <a:ext cx="405366" cy="18607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5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Linked-Cells-Algorithm</a:t>
            </a:r>
            <a:endParaRPr lang="de-DE"/>
          </a:p>
        </p:txBody>
      </p:sp>
      <p:pic>
        <p:nvPicPr>
          <p:cNvPr id="4" name="assignment3_task2">
            <a:hlinkClick r:id="" action="ppaction://media"/>
            <a:extLst>
              <a:ext uri="{FF2B5EF4-FFF2-40B4-BE49-F238E27FC236}">
                <a16:creationId xmlns:a16="http://schemas.microsoft.com/office/drawing/2014/main" id="{A8D923B7-C459-DC8C-137C-43A0C6C1E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66" y="1083635"/>
            <a:ext cx="7009514" cy="35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Linked-Cells-Algorithm</a:t>
            </a:r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358899"/>
            <a:ext cx="4166525" cy="41960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Outflow Boundaries: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Simple implementation 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/>
              </a:rPr>
              <a:t>⇒ Delete particles in halo cells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Reflective Boundaries: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Creation of hypothetical particle</a:t>
            </a:r>
            <a:endParaRPr lang="en-US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 We don't save ghost particle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>
                <a:cs typeface="Arial"/>
              </a:rPr>
              <a:t>⇒ more memory efficient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>
                <a:cs typeface="Arial"/>
              </a:rPr>
              <a:t>⇒ less complex in our code base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Grafik 2" descr="Ein Bild, das Kreis, Diagramm, Screenshot enthält.&#10;&#10;Beschreibung automatisch generiert.">
            <a:extLst>
              <a:ext uri="{FF2B5EF4-FFF2-40B4-BE49-F238E27FC236}">
                <a16:creationId xmlns:a16="http://schemas.microsoft.com/office/drawing/2014/main" id="{C5D59BBB-9ED0-236F-6BA3-35000CAD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63" y="894621"/>
            <a:ext cx="2929269" cy="1679631"/>
          </a:xfrm>
          <a:prstGeom prst="rect">
            <a:avLst/>
          </a:prstGeom>
        </p:spPr>
      </p:pic>
      <p:sp>
        <p:nvSpPr>
          <p:cNvPr id="5" name="Pfeil: nach oben 4">
            <a:extLst>
              <a:ext uri="{FF2B5EF4-FFF2-40B4-BE49-F238E27FC236}">
                <a16:creationId xmlns:a16="http://schemas.microsoft.com/office/drawing/2014/main" id="{1E26098E-9AE0-31C5-C3B7-DEF91AA756D3}"/>
              </a:ext>
            </a:extLst>
          </p:cNvPr>
          <p:cNvSpPr/>
          <p:nvPr/>
        </p:nvSpPr>
        <p:spPr>
          <a:xfrm>
            <a:off x="6851354" y="2325872"/>
            <a:ext cx="299040" cy="684470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CA729C-845E-6CF5-BACA-707AEA81B941}"/>
              </a:ext>
            </a:extLst>
          </p:cNvPr>
          <p:cNvSpPr txBox="1"/>
          <p:nvPr/>
        </p:nvSpPr>
        <p:spPr>
          <a:xfrm>
            <a:off x="6087139" y="3056860"/>
            <a:ext cx="1907214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dirty="0" err="1"/>
              <a:t>Only</a:t>
            </a:r>
            <a:r>
              <a:rPr lang="de-DE" sz="1100" dirty="0"/>
              <a:t> </a:t>
            </a:r>
            <a:r>
              <a:rPr lang="de-DE" sz="1100" dirty="0" err="1"/>
              <a:t>exists</a:t>
            </a:r>
            <a:r>
              <a:rPr lang="de-DE" sz="1100" dirty="0"/>
              <a:t> on </a:t>
            </a:r>
            <a:r>
              <a:rPr lang="de-DE" sz="1100" dirty="0" err="1"/>
              <a:t>particle</a:t>
            </a:r>
            <a:r>
              <a:rPr lang="de-DE" sz="1100" dirty="0"/>
              <a:t> </a:t>
            </a:r>
            <a:r>
              <a:rPr lang="de-DE" sz="1100" dirty="0" err="1"/>
              <a:t>level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1 </a:t>
            </a:r>
            <a:r>
              <a:rPr lang="de-DE" sz="1100" dirty="0" err="1"/>
              <a:t>iteration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48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Linked-Cells-Algorithm</a:t>
            </a:r>
            <a:endParaRPr lang="de-DE"/>
          </a:p>
        </p:txBody>
      </p:sp>
      <p:pic>
        <p:nvPicPr>
          <p:cNvPr id="4" name="raytracingFancyAquariumBoxWithReflectiveBoundaries_animated">
            <a:hlinkClick r:id="" action="ppaction://media"/>
            <a:extLst>
              <a:ext uri="{FF2B5EF4-FFF2-40B4-BE49-F238E27FC236}">
                <a16:creationId xmlns:a16="http://schemas.microsoft.com/office/drawing/2014/main" id="{42DD6B1D-335C-6428-5201-DF18DC2064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66" y="1060375"/>
            <a:ext cx="6584212" cy="3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8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Linked</a:t>
            </a:r>
            <a:r>
              <a:rPr lang="de-DE" dirty="0">
                <a:latin typeface="Arial"/>
                <a:cs typeface="Arial"/>
              </a:rPr>
              <a:t>-Cells-</a:t>
            </a:r>
            <a:r>
              <a:rPr lang="de-DE" dirty="0" err="1">
                <a:latin typeface="Arial"/>
                <a:cs typeface="Arial"/>
              </a:rPr>
              <a:t>Algorithm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987263" cy="253402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Performance: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We tested on WSL and native Linux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Direct sum container: </a:t>
            </a:r>
            <a:r>
              <a:rPr lang="en-US" u="sng" dirty="0">
                <a:solidFill>
                  <a:srgbClr val="0070C0"/>
                </a:solidFill>
                <a:cs typeface="Arial"/>
              </a:rPr>
              <a:t>Quadratic</a:t>
            </a:r>
            <a:r>
              <a:rPr lang="en-US" dirty="0">
                <a:solidFill>
                  <a:srgbClr val="000000"/>
                </a:solidFill>
                <a:cs typeface="Arial"/>
              </a:rPr>
              <a:t> Growth</a:t>
            </a:r>
            <a:endParaRPr lang="en-US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Linked Cells container: </a:t>
            </a:r>
            <a:r>
              <a:rPr lang="en-US" u="sng" dirty="0">
                <a:solidFill>
                  <a:schemeClr val="accent2"/>
                </a:solidFill>
                <a:cs typeface="Arial"/>
              </a:rPr>
              <a:t>Linear</a:t>
            </a:r>
            <a:r>
              <a:rPr lang="en-US" dirty="0">
                <a:solidFill>
                  <a:srgbClr val="000000"/>
                </a:solidFill>
                <a:cs typeface="Arial"/>
              </a:rPr>
              <a:t> Growth</a:t>
            </a:r>
            <a:endParaRPr lang="en-US" dirty="0"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⇒ Very</a:t>
            </a:r>
            <a:r>
              <a:rPr lang="en-US" dirty="0"/>
              <a:t> good approximation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Grafik 2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6AD0E974-5F3E-531D-1EB4-75EA063A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98" y="1083168"/>
            <a:ext cx="4094017" cy="26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4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Simulation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a </a:t>
            </a:r>
            <a:r>
              <a:rPr lang="de-DE" dirty="0" err="1">
                <a:latin typeface="Arial"/>
                <a:cs typeface="Arial"/>
              </a:rPr>
              <a:t>falling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drop</a:t>
            </a:r>
            <a:r>
              <a:rPr lang="de-DE" dirty="0">
                <a:latin typeface="Arial"/>
                <a:cs typeface="Arial"/>
              </a:rPr>
              <a:t> - Wall</a:t>
            </a:r>
            <a:endParaRPr lang="de-DE"/>
          </a:p>
        </p:txBody>
      </p:sp>
      <p:pic>
        <p:nvPicPr>
          <p:cNvPr id="3" name="falling(Snow)Drop">
            <a:hlinkClick r:id="" action="ppaction://media"/>
            <a:extLst>
              <a:ext uri="{FF2B5EF4-FFF2-40B4-BE49-F238E27FC236}">
                <a16:creationId xmlns:a16="http://schemas.microsoft.com/office/drawing/2014/main" id="{855F4386-09CD-7B7A-8B18-B4DFDFFAC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347" y="1140564"/>
            <a:ext cx="6923125" cy="35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</Words>
  <Application>Microsoft Office PowerPoint</Application>
  <PresentationFormat>Bildschirmpräsentation (16:9)</PresentationFormat>
  <Paragraphs>32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Office Theme</vt:lpstr>
      <vt:lpstr>Office Theme</vt:lpstr>
      <vt:lpstr>Benutzerdefiniertes Design</vt:lpstr>
      <vt:lpstr>MolSim WS 23/24</vt:lpstr>
      <vt:lpstr>XML- Input</vt:lpstr>
      <vt:lpstr>Linked-Cells-Algorithm</vt:lpstr>
      <vt:lpstr>Linked-Cells-Algorithm</vt:lpstr>
      <vt:lpstr>Linked-Cells-Algorithm</vt:lpstr>
      <vt:lpstr>Linked-Cells-Algorithm</vt:lpstr>
      <vt:lpstr>Linked-Cells-Algorithm</vt:lpstr>
      <vt:lpstr>Linked-Cells-Algorithm</vt:lpstr>
      <vt:lpstr>Simulation of a falling drop - Wall</vt:lpstr>
      <vt:lpstr>Simulation of a falling drop - Wall</vt:lpstr>
      <vt:lpstr>Summary of cool things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Manuel Lerchner</cp:lastModifiedBy>
  <cp:revision>717</cp:revision>
  <dcterms:created xsi:type="dcterms:W3CDTF">2009-06-05T15:14:26Z</dcterms:created>
  <dcterms:modified xsi:type="dcterms:W3CDTF">2023-12-04T16:31:12Z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